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7778" autoAdjust="0"/>
  </p:normalViewPr>
  <p:slideViewPr>
    <p:cSldViewPr snapToGrid="0">
      <p:cViewPr varScale="1">
        <p:scale>
          <a:sx n="67" d="100"/>
          <a:sy n="67" d="100"/>
        </p:scale>
        <p:origin x="126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4D475A-3199-4C7A-8734-84CA095112E4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2F0BD-784B-454D-B18F-3E7642E00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71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http://whatis.techtarget.com/definition/</a:t>
            </a:r>
          </a:p>
          <a:p>
            <a:r>
              <a:rPr lang="en-US" dirty="0"/>
              <a:t>http://odino.org/on-monoliths-service-oriented-architectures-and-microservices/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monolithic architecture means that your app is written as one cohesive unit of code whose components are designed to work together, sharing the same memory space and resources.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990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dotnet</a:t>
            </a:r>
            <a:r>
              <a:rPr lang="en-US" dirty="0"/>
              <a:t>/standard/</a:t>
            </a:r>
            <a:r>
              <a:rPr lang="en-US" dirty="0" err="1"/>
              <a:t>microservices</a:t>
            </a:r>
            <a:r>
              <a:rPr lang="en-US" dirty="0"/>
              <a:t>-architecture/architect-</a:t>
            </a:r>
            <a:r>
              <a:rPr lang="en-US" dirty="0" err="1"/>
              <a:t>microservice</a:t>
            </a:r>
            <a:r>
              <a:rPr lang="en-US" dirty="0"/>
              <a:t>-container-applications/asynchronous-message-based-communication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43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dotnet</a:t>
            </a:r>
            <a:r>
              <a:rPr lang="en-US" dirty="0"/>
              <a:t>/standard/</a:t>
            </a:r>
            <a:r>
              <a:rPr lang="en-US" dirty="0" err="1"/>
              <a:t>microservices</a:t>
            </a:r>
            <a:r>
              <a:rPr lang="en-US" dirty="0"/>
              <a:t>-architecture/architect-</a:t>
            </a:r>
            <a:r>
              <a:rPr lang="en-US" dirty="0" err="1"/>
              <a:t>microservice</a:t>
            </a:r>
            <a:r>
              <a:rPr lang="en-US" dirty="0"/>
              <a:t>-container-applications/asynchronous-message-based-communication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51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dotnet</a:t>
            </a:r>
            <a:r>
              <a:rPr lang="en-US" dirty="0"/>
              <a:t>/standard/</a:t>
            </a:r>
            <a:r>
              <a:rPr lang="en-US" dirty="0" err="1"/>
              <a:t>microservices</a:t>
            </a:r>
            <a:r>
              <a:rPr lang="en-US" dirty="0"/>
              <a:t>-architecture/architect-</a:t>
            </a:r>
            <a:r>
              <a:rPr lang="en-US" dirty="0" err="1"/>
              <a:t>microservice</a:t>
            </a:r>
            <a:r>
              <a:rPr lang="en-US" dirty="0"/>
              <a:t>-container-applications/asynchronous-message-based-communication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850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https://www.g2techgroup.com/horizontal-vs-vertical-scaling-which-is-right-for-your-app/</a:t>
            </a:r>
          </a:p>
          <a:p>
            <a:r>
              <a:rPr lang="en-US" dirty="0"/>
              <a:t>https://</a:t>
            </a:r>
            <a:r>
              <a:rPr lang="en-US" dirty="0" err="1"/>
              <a:t>blog.appdynamics.com</a:t>
            </a:r>
            <a:r>
              <a:rPr lang="en-US" dirty="0"/>
              <a:t>/product/scaling-application-efficiently-horizontal-vertical/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970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https://www.g2techgroup.com/horizontal-vs-vertical-scaling-which-is-right-for-your-app/</a:t>
            </a:r>
          </a:p>
          <a:p>
            <a:r>
              <a:rPr lang="en-US" dirty="0"/>
              <a:t>https://</a:t>
            </a:r>
            <a:r>
              <a:rPr lang="en-US" dirty="0" err="1"/>
              <a:t>blog.appdynamics.com</a:t>
            </a:r>
            <a:r>
              <a:rPr lang="en-US" dirty="0"/>
              <a:t>/product/scaling-application-efficiently-horizontal-vertical/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338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http://www.ehealthblueprint.com/en/documentation/chapter/characteristics-of-service-oriented-architecture-services</a:t>
            </a:r>
          </a:p>
          <a:p>
            <a:r>
              <a:rPr lang="en-US" dirty="0"/>
              <a:t>http://searchmicroservices.techtarget.com/definition/service-oriented-architecture-SOA</a:t>
            </a:r>
          </a:p>
          <a:p>
            <a:r>
              <a:rPr lang="en-US" dirty="0"/>
              <a:t>https://www.buzzle.com/articles/advantages-and-disadvantages-of-service-oriented-architecture-soa.html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13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Lesser reliability 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Bug in any module (e.g. memory leak) can potentially bring down the entire process.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85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Microservices are small, independent services that work together. In other words, these services are small, highly decoupled and focus on doing a small task at a time.</a:t>
            </a:r>
          </a:p>
          <a:p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7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https://docs.microsoft.com/en-us/azure/service-fabric/service-fabric-overview-microservices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79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https://thenewstack.io/synchronous-rest-turns-microservices-back-monoliths/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314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https://www.tothepoint.company/blog/microservices-the-most-occurring-obstacles/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65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dotnet</a:t>
            </a:r>
            <a:r>
              <a:rPr lang="en-US" dirty="0"/>
              <a:t>/standard/</a:t>
            </a:r>
            <a:r>
              <a:rPr lang="en-US" dirty="0" err="1"/>
              <a:t>microservices</a:t>
            </a:r>
            <a:r>
              <a:rPr lang="en-US" dirty="0"/>
              <a:t>-architecture/architect-</a:t>
            </a:r>
            <a:r>
              <a:rPr lang="en-US" dirty="0" err="1"/>
              <a:t>microservice</a:t>
            </a:r>
            <a:r>
              <a:rPr lang="en-US" dirty="0"/>
              <a:t>-container-applications/communication-in-</a:t>
            </a:r>
            <a:r>
              <a:rPr lang="en-US" dirty="0" err="1"/>
              <a:t>microservice</a:t>
            </a:r>
            <a:r>
              <a:rPr lang="en-US" dirty="0"/>
              <a:t>-architecture</a:t>
            </a:r>
          </a:p>
          <a:p>
            <a:endParaRPr lang="en-US" dirty="0"/>
          </a:p>
          <a:p>
            <a:r>
              <a:rPr lang="en-US" dirty="0"/>
              <a:t>Example: REST</a:t>
            </a:r>
          </a:p>
          <a:p>
            <a:r>
              <a:rPr lang="en-US" dirty="0"/>
              <a:t>In case of delayed</a:t>
            </a:r>
            <a:r>
              <a:rPr lang="en-US" baseline="0" dirty="0"/>
              <a:t> response, asynchronous communication based on messaging patterns and messaging technologies is better and more suitable.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761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dotnet</a:t>
            </a:r>
            <a:r>
              <a:rPr lang="en-US" dirty="0"/>
              <a:t>/standard/</a:t>
            </a:r>
            <a:r>
              <a:rPr lang="en-US" dirty="0" err="1"/>
              <a:t>microservices</a:t>
            </a:r>
            <a:r>
              <a:rPr lang="en-US" dirty="0"/>
              <a:t>-architecture/architect-</a:t>
            </a:r>
            <a:r>
              <a:rPr lang="en-US" dirty="0" err="1"/>
              <a:t>microservice</a:t>
            </a:r>
            <a:r>
              <a:rPr lang="en-US" dirty="0"/>
              <a:t>-container-applications/communication-in-</a:t>
            </a:r>
            <a:r>
              <a:rPr lang="en-US" dirty="0" err="1"/>
              <a:t>microservice</a:t>
            </a:r>
            <a:r>
              <a:rPr lang="en-US" dirty="0"/>
              <a:t>-architecture</a:t>
            </a:r>
          </a:p>
          <a:p>
            <a:endParaRPr lang="en-US" dirty="0"/>
          </a:p>
          <a:p>
            <a:r>
              <a:rPr lang="en-US" dirty="0"/>
              <a:t>Example: A service communicates a change in the score</a:t>
            </a:r>
            <a:r>
              <a:rPr lang="en-US" baseline="0" dirty="0"/>
              <a:t> of a sports game to many client web apps simultaneously.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F0BD-784B-454D-B18F-3E7642E001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53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B568C-5976-442C-BA9E-FBC6930585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DFB8D3-7E3D-45F2-9AFE-58C5A0A0B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6739E-38F3-4B30-AE93-55324628E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D1D6E-C5F4-4CA2-B78E-F9036D400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547D-5873-4193-AA59-E0269E385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49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9E682-B2EC-4872-BA5A-FD0009FBE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458DF8-8630-4E87-84BF-76454DDE02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CCC35-C5C4-4E00-A587-9C522A8BD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283B9-311C-4962-9288-82108CD61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378BC-55BB-4242-8DA3-E63CE9D8B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68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DAF292-C339-428D-8667-404B9D7BEF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F4BBC9-8931-4193-9AC8-CA99CF53E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C1148-D1F6-48B3-8998-2F7A15A27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27F2A-3D5D-4422-85CE-AABF9DD73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1ABDB-7EA6-465C-AB5D-1743AD3C1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63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C5661-0081-4B17-ABB5-054B2C993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C9AC8-0579-41BD-B72B-F497F514B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C3BE6-1541-4FFE-AC56-909BA1022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FA59A-86C8-4AB3-A98E-83C9032B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51A23-CDF4-4590-A6C1-5BA1C43D2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753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B4411-B11A-4B28-BF83-BA42AB1D4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B2AD67-35F1-4362-B489-0242AD2E4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D6192-F781-480E-A4CC-1C11D0FF7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0721D-67F3-47C3-BED3-ADE7EE7BC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D8EB6-7A4B-4F35-815F-776342304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127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267B-DF4E-448A-A4B9-0ACB2760D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6C8F2-C219-4DB5-A4EC-010D8943AC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872D1C-C72D-4AE0-8F8B-BBAB25BF2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FEA6B-D272-4276-B3AD-72F39B55E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DF3908-EC47-4835-9C5E-BD78949D8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23FA7-7AD6-492F-ABAC-938977E7A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947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B71EC-73F1-44B9-97FE-5AE916E37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E0A121-6676-4002-965F-09E400448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1B44C8-D3F4-4975-9FF2-423644B28B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5576FA-BE6F-4965-9989-03544A52FE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A482B0-DCA6-48A7-B0A3-E02CA7724D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2BB68F-158B-4168-8268-3CE5F0396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A95DCA-6D94-4FCC-83F2-56AC72559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4D0A75-452D-472B-9539-41FB7BF18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03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35084-BBCE-4397-B883-73B6E76CD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339FEE-8C0C-4378-9BC4-12C65AC31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2997EC-3C80-43D4-9F8E-013BB95D2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37929-E8C8-443D-95F9-51AE7FE1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263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0A053F-87DA-42F8-B5BC-FA8B00DFC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5D2D42-0B55-4FEB-A887-F39FAB3E3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3DE79F-0F65-42FD-A14C-2A676E8D1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51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001D5-22BA-465A-A74B-F2822E84B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E3AC7-C2E3-48D7-9BE3-C943739A7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E6AA51-8A70-49A4-87BD-EFF03CF87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B2070B-E9C7-4C2A-BF88-E0AE44AD4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BB0FCC-38B7-495D-BF7B-1FC2DBE16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B5F411-9581-47E0-AF05-DB8BA168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980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50103-B829-4EDE-86C4-D292FD1D5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DE6AF6-FDDC-4E7A-B9F8-E0D6E6C8A2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880FB-10A5-4F47-8736-8A93BA085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7DF17D-BD73-4DEF-9857-87E68F1AD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0733E-1E47-43D7-9872-B375DAFB1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D7C5D0-3C0B-435B-8C19-E332BB929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99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80F3A4-2018-453B-8F9C-BABD9904A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2E19A-5E2D-4A4F-BB08-93D1D0A0F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4D27E-2287-40C8-99A4-9A48A36BE0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52F8A-FC59-4E41-90B3-523120C69B51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11862-570C-4419-A4E1-2E6CE289A0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358D8-BE0E-40E2-BF54-8219086EFD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45188-10DE-4DFD-8811-3743C805F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31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AD0D0-7293-40A1-BEC2-3495B1E2A6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MICROSERVICES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E3D6C2-6F9E-4BAD-BC9E-3C7CB46C9E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Ajay P Singh</a:t>
            </a:r>
            <a:br>
              <a:rPr lang="en-US" dirty="0"/>
            </a:br>
            <a:r>
              <a:rPr lang="en-US" dirty="0"/>
              <a:t>Vu Lee</a:t>
            </a:r>
          </a:p>
          <a:p>
            <a:r>
              <a:rPr lang="en-US" dirty="0"/>
              <a:t>Vishrut Sharma </a:t>
            </a:r>
          </a:p>
        </p:txBody>
      </p:sp>
    </p:spTree>
    <p:extLst>
      <p:ext uri="{BB962C8B-B14F-4D97-AF65-F5344CB8AC3E}">
        <p14:creationId xmlns:p14="http://schemas.microsoft.com/office/powerpoint/2010/main" val="893106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Request/response communication with HTTP and REST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A client sends a request to a service. The service processes the request and sends back a response</a:t>
            </a:r>
          </a:p>
          <a:p>
            <a:r>
              <a:rPr lang="en-US" dirty="0">
                <a:latin typeface="Trebuchet MS" panose="020B0603020202020204" pitchFamily="34" charset="0"/>
              </a:rPr>
              <a:t>Based on HTTP protocol</a:t>
            </a:r>
          </a:p>
          <a:p>
            <a:r>
              <a:rPr lang="en-US" dirty="0">
                <a:latin typeface="Trebuchet MS" panose="020B0603020202020204" pitchFamily="34" charset="0"/>
              </a:rPr>
              <a:t>Well-suited for querying data for a real-time user interface</a:t>
            </a:r>
          </a:p>
          <a:p>
            <a:r>
              <a:rPr lang="en-US" dirty="0">
                <a:latin typeface="Trebuchet MS" panose="020B0603020202020204" pitchFamily="34" charset="0"/>
              </a:rPr>
              <a:t>Client typically assumes the response will come in a very short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334" y="4406744"/>
            <a:ext cx="7603066" cy="204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446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Push and real-time communication based on HTTP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Server pushes content and data to multiple clients as data is available</a:t>
            </a:r>
          </a:p>
          <a:p>
            <a:r>
              <a:rPr lang="en-US" dirty="0">
                <a:latin typeface="Trebuchet MS" panose="020B0603020202020204" pitchFamily="34" charset="0"/>
              </a:rPr>
              <a:t>Server does not wait for client’s request</a:t>
            </a:r>
          </a:p>
          <a:p>
            <a:r>
              <a:rPr lang="en-US" dirty="0">
                <a:latin typeface="Trebuchet MS" panose="020B0603020202020204" pitchFamily="34" charset="0"/>
              </a:rPr>
              <a:t>Usually handled by a protocol such as </a:t>
            </a:r>
            <a:r>
              <a:rPr lang="en-US" dirty="0" err="1">
                <a:latin typeface="Trebuchet MS" panose="020B0603020202020204" pitchFamily="34" charset="0"/>
              </a:rPr>
              <a:t>WebSockets</a:t>
            </a:r>
            <a:endParaRPr lang="en-US" dirty="0">
              <a:latin typeface="Trebuchet MS" panose="020B0603020202020204" pitchFamily="34" charset="0"/>
            </a:endParaRPr>
          </a:p>
          <a:p>
            <a:r>
              <a:rPr lang="en-US" dirty="0">
                <a:latin typeface="Trebuchet MS" panose="020B0603020202020204" pitchFamily="34" charset="0"/>
              </a:rPr>
              <a:t>Client apps show the changes immediately due to real-time communication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400" y="3867882"/>
            <a:ext cx="6654800" cy="259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94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Single receiver message-based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One </a:t>
            </a:r>
            <a:r>
              <a:rPr lang="en-US" dirty="0" err="1">
                <a:latin typeface="Trebuchet MS" panose="020B0603020202020204" pitchFamily="34" charset="0"/>
              </a:rPr>
              <a:t>microservice</a:t>
            </a:r>
            <a:r>
              <a:rPr lang="en-US" dirty="0">
                <a:latin typeface="Trebuchet MS" panose="020B0603020202020204" pitchFamily="34" charset="0"/>
              </a:rPr>
              <a:t> sends a message to exactly one </a:t>
            </a:r>
            <a:r>
              <a:rPr lang="en-US" dirty="0" err="1">
                <a:latin typeface="Trebuchet MS" panose="020B0603020202020204" pitchFamily="34" charset="0"/>
              </a:rPr>
              <a:t>microservice</a:t>
            </a:r>
            <a:endParaRPr lang="en-US" dirty="0">
              <a:latin typeface="Trebuchet MS" panose="020B0603020202020204" pitchFamily="34" charset="0"/>
            </a:endParaRPr>
          </a:p>
          <a:p>
            <a:r>
              <a:rPr lang="en-US" dirty="0">
                <a:latin typeface="Trebuchet MS" panose="020B0603020202020204" pitchFamily="34" charset="0"/>
              </a:rPr>
              <a:t>The message is processed only once</a:t>
            </a:r>
          </a:p>
          <a:p>
            <a:r>
              <a:rPr lang="en-US" dirty="0">
                <a:latin typeface="Trebuchet MS" panose="020B0603020202020204" pitchFamily="34" charset="0"/>
              </a:rPr>
              <a:t>Well suited for sending asynchronous commands from one </a:t>
            </a:r>
            <a:r>
              <a:rPr lang="en-US" dirty="0" err="1">
                <a:latin typeface="Trebuchet MS" panose="020B0603020202020204" pitchFamily="34" charset="0"/>
              </a:rPr>
              <a:t>microservice</a:t>
            </a:r>
            <a:r>
              <a:rPr lang="en-US" dirty="0">
                <a:latin typeface="Trebuchet MS" panose="020B0603020202020204" pitchFamily="34" charset="0"/>
              </a:rPr>
              <a:t> to another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9067" y="3243433"/>
            <a:ext cx="6705600" cy="361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67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Multiple receivers message-based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Sender </a:t>
            </a:r>
            <a:r>
              <a:rPr lang="en-US" dirty="0" err="1">
                <a:latin typeface="Trebuchet MS" panose="020B0603020202020204" pitchFamily="34" charset="0"/>
              </a:rPr>
              <a:t>microservice</a:t>
            </a:r>
            <a:r>
              <a:rPr lang="en-US" dirty="0">
                <a:latin typeface="Trebuchet MS" panose="020B0603020202020204" pitchFamily="34" charset="0"/>
              </a:rPr>
              <a:t> can send messages to multiple </a:t>
            </a:r>
            <a:r>
              <a:rPr lang="en-US" dirty="0" err="1">
                <a:latin typeface="Trebuchet MS" panose="020B0603020202020204" pitchFamily="34" charset="0"/>
              </a:rPr>
              <a:t>microservices</a:t>
            </a:r>
            <a:endParaRPr lang="en-US" dirty="0">
              <a:latin typeface="Trebuchet MS" panose="020B0603020202020204" pitchFamily="34" charset="0"/>
            </a:endParaRPr>
          </a:p>
          <a:p>
            <a:r>
              <a:rPr lang="en-US" dirty="0" err="1">
                <a:latin typeface="Trebuchet MS" panose="020B0603020202020204" pitchFamily="34" charset="0"/>
              </a:rPr>
              <a:t>Microservices</a:t>
            </a:r>
            <a:r>
              <a:rPr lang="en-US" dirty="0">
                <a:latin typeface="Trebuchet MS" panose="020B0603020202020204" pitchFamily="34" charset="0"/>
              </a:rPr>
              <a:t> or applications can subscribe to one service. When the service publishes a message, all the subscribers will receive it (publish/subscribe mechanism)</a:t>
            </a:r>
          </a:p>
          <a:p>
            <a:r>
              <a:rPr lang="en-US" dirty="0">
                <a:latin typeface="Trebuchet MS" panose="020B0603020202020204" pitchFamily="34" charset="0"/>
              </a:rPr>
              <a:t>Flexible to add more subscribers to a service in the future</a:t>
            </a:r>
          </a:p>
          <a:p>
            <a:endParaRPr 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123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Asynchronous event-driven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A </a:t>
            </a:r>
            <a:r>
              <a:rPr lang="en-US" dirty="0" err="1">
                <a:latin typeface="Trebuchet MS" panose="020B0603020202020204" pitchFamily="34" charset="0"/>
              </a:rPr>
              <a:t>microservice</a:t>
            </a:r>
            <a:r>
              <a:rPr lang="en-US" dirty="0">
                <a:latin typeface="Trebuchet MS" panose="020B0603020202020204" pitchFamily="34" charset="0"/>
              </a:rPr>
              <a:t> publishes an event to other </a:t>
            </a:r>
            <a:r>
              <a:rPr lang="en-US" dirty="0" err="1">
                <a:latin typeface="Trebuchet MS" panose="020B0603020202020204" pitchFamily="34" charset="0"/>
              </a:rPr>
              <a:t>microservices</a:t>
            </a:r>
            <a:r>
              <a:rPr lang="en-US" dirty="0">
                <a:latin typeface="Trebuchet MS" panose="020B0603020202020204" pitchFamily="34" charset="0"/>
              </a:rPr>
              <a:t> when something has changed or happened</a:t>
            </a:r>
          </a:p>
          <a:p>
            <a:r>
              <a:rPr lang="en-US" dirty="0">
                <a:latin typeface="Trebuchet MS" panose="020B0603020202020204" pitchFamily="34" charset="0"/>
              </a:rPr>
              <a:t>A </a:t>
            </a:r>
            <a:r>
              <a:rPr lang="en-US" dirty="0" err="1">
                <a:latin typeface="Trebuchet MS" panose="020B0603020202020204" pitchFamily="34" charset="0"/>
              </a:rPr>
              <a:t>microservice</a:t>
            </a:r>
            <a:r>
              <a:rPr lang="en-US" dirty="0">
                <a:latin typeface="Trebuchet MS" panose="020B0603020202020204" pitchFamily="34" charset="0"/>
              </a:rPr>
              <a:t> that receives an event can subsequently publish another event to another </a:t>
            </a:r>
            <a:r>
              <a:rPr lang="en-US" dirty="0" err="1">
                <a:latin typeface="Trebuchet MS" panose="020B0603020202020204" pitchFamily="34" charset="0"/>
              </a:rPr>
              <a:t>microservice</a:t>
            </a:r>
            <a:endParaRPr lang="en-US" dirty="0">
              <a:latin typeface="Trebuchet MS" panose="020B0603020202020204" pitchFamily="34" charset="0"/>
            </a:endParaRPr>
          </a:p>
          <a:p>
            <a:r>
              <a:rPr lang="en-US" dirty="0">
                <a:latin typeface="Trebuchet MS" panose="020B0603020202020204" pitchFamily="34" charset="0"/>
              </a:rPr>
              <a:t>An event bus is a channel/interface for services to subscribe/ unsubscribe to events, and to publish events</a:t>
            </a:r>
          </a:p>
          <a:p>
            <a:r>
              <a:rPr lang="en-US" dirty="0">
                <a:latin typeface="Trebuchet MS" panose="020B0603020202020204" pitchFamily="34" charset="0"/>
              </a:rPr>
              <a:t>This communication model helps achieve eventual consistency among </a:t>
            </a:r>
            <a:r>
              <a:rPr lang="en-US" dirty="0" err="1">
                <a:latin typeface="Trebuchet MS" panose="020B0603020202020204" pitchFamily="34" charset="0"/>
              </a:rPr>
              <a:t>microservices</a:t>
            </a:r>
            <a:endParaRPr 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284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Scaling techniques for </a:t>
            </a:r>
            <a:r>
              <a:rPr lang="en-US" dirty="0" err="1">
                <a:latin typeface="Trebuchet MS" panose="020B0603020202020204" pitchFamily="34" charset="0"/>
              </a:rPr>
              <a:t>microservices</a:t>
            </a:r>
            <a:endParaRPr lang="en-US" dirty="0">
              <a:latin typeface="Trebuchet MS" panose="020B06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Vertical scaling: adding more computing resources to existing machines</a:t>
            </a:r>
          </a:p>
          <a:p>
            <a:r>
              <a:rPr lang="en-US" dirty="0">
                <a:latin typeface="Trebuchet MS" panose="020B0603020202020204" pitchFamily="34" charset="0"/>
              </a:rPr>
              <a:t>Horizontal scaling: adding more machines to your system</a:t>
            </a:r>
          </a:p>
          <a:p>
            <a:r>
              <a:rPr lang="en-US" dirty="0">
                <a:latin typeface="Trebuchet MS" panose="020B0603020202020204" pitchFamily="34" charset="0"/>
              </a:rPr>
              <a:t>Each </a:t>
            </a:r>
            <a:r>
              <a:rPr lang="en-US" dirty="0" err="1">
                <a:latin typeface="Trebuchet MS" panose="020B0603020202020204" pitchFamily="34" charset="0"/>
              </a:rPr>
              <a:t>microservice</a:t>
            </a:r>
            <a:r>
              <a:rPr lang="en-US" dirty="0">
                <a:latin typeface="Trebuchet MS" panose="020B0603020202020204" pitchFamily="34" charset="0"/>
              </a:rPr>
              <a:t> can use a different way to scale itself</a:t>
            </a:r>
          </a:p>
          <a:p>
            <a:endParaRPr 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105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Vertical scaling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s-IS" dirty="0">
                <a:latin typeface="Trebuchet MS" panose="020B0603020202020204" pitchFamily="34" charset="0"/>
              </a:rPr>
              <a:t>Easy to scale by upgrading existing machines</a:t>
            </a:r>
            <a:endParaRPr lang="en-US" dirty="0">
              <a:latin typeface="Trebuchet MS" panose="020B0603020202020204" pitchFamily="34" charset="0"/>
            </a:endParaRPr>
          </a:p>
          <a:p>
            <a:r>
              <a:rPr lang="en-US" dirty="0">
                <a:latin typeface="Trebuchet MS" panose="020B0603020202020204" pitchFamily="34" charset="0"/>
              </a:rPr>
              <a:t>Adding more processing cores, more memory, faster disks, </a:t>
            </a:r>
            <a:r>
              <a:rPr lang="is-IS" dirty="0">
                <a:latin typeface="Trebuchet MS" panose="020B0603020202020204" pitchFamily="34" charset="0"/>
              </a:rPr>
              <a:t>…</a:t>
            </a:r>
          </a:p>
          <a:p>
            <a:r>
              <a:rPr lang="is-IS" dirty="0">
                <a:latin typeface="Trebuchet MS" panose="020B0603020202020204" pitchFamily="34" charset="0"/>
              </a:rPr>
              <a:t>Constraint on hardware capability</a:t>
            </a:r>
          </a:p>
          <a:p>
            <a:r>
              <a:rPr lang="is-IS" dirty="0">
                <a:latin typeface="Trebuchet MS" panose="020B0603020202020204" pitchFamily="34" charset="0"/>
              </a:rPr>
              <a:t>More powerful machine can be much more expensive</a:t>
            </a:r>
          </a:p>
          <a:p>
            <a:r>
              <a:rPr lang="is-IS" dirty="0">
                <a:latin typeface="Trebuchet MS" panose="020B0603020202020204" pitchFamily="34" charset="0"/>
              </a:rPr>
              <a:t>Always pay the cost of the powerful machine even when load reduces</a:t>
            </a:r>
          </a:p>
          <a:p>
            <a:r>
              <a:rPr lang="is-IS" dirty="0">
                <a:latin typeface="Trebuchet MS" panose="020B0603020202020204" pitchFamily="34" charset="0"/>
              </a:rPr>
              <a:t>If the machine is down, the whole system is down</a:t>
            </a:r>
          </a:p>
          <a:p>
            <a:endParaRPr lang="is-I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990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Horizontal scaling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Adding more hosts or servers, and deploying the same software on them</a:t>
            </a:r>
          </a:p>
          <a:p>
            <a:r>
              <a:rPr lang="en-US" dirty="0">
                <a:latin typeface="Trebuchet MS" panose="020B0603020202020204" pitchFamily="34" charset="0"/>
              </a:rPr>
              <a:t>Can handle more load at a better cost than vertical scaling</a:t>
            </a:r>
          </a:p>
          <a:p>
            <a:r>
              <a:rPr lang="en-US" dirty="0">
                <a:latin typeface="Trebuchet MS" panose="020B0603020202020204" pitchFamily="34" charset="0"/>
              </a:rPr>
              <a:t>Easy to descale by removing hosts/servers when load reduces</a:t>
            </a:r>
          </a:p>
          <a:p>
            <a:r>
              <a:rPr lang="en-US" dirty="0">
                <a:latin typeface="Trebuchet MS" panose="020B0603020202020204" pitchFamily="34" charset="0"/>
              </a:rPr>
              <a:t>More reliability and availability </a:t>
            </a:r>
          </a:p>
          <a:p>
            <a:endParaRPr 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594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12800"/>
            <a:ext cx="10515600" cy="53641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5400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52360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AA952-AC54-410E-A044-DD4F6C867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4353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Monolith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C1A1-85DC-4475-8A4D-B179625E1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45820"/>
            <a:ext cx="10515600" cy="5331143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Application is written as one cohesive unit of code</a:t>
            </a:r>
          </a:p>
          <a:p>
            <a:r>
              <a:rPr lang="en-US" dirty="0">
                <a:latin typeface="Trebuchet MS" panose="020B0603020202020204" pitchFamily="34" charset="0"/>
              </a:rPr>
              <a:t>Components share the same memory space and resources</a:t>
            </a:r>
          </a:p>
          <a:p>
            <a:r>
              <a:rPr lang="en-US" dirty="0">
                <a:latin typeface="Trebuchet MS" panose="020B0603020202020204" pitchFamily="34" charset="0"/>
              </a:rPr>
              <a:t>If any program component must be updated, the whole application has to be rewritten</a:t>
            </a:r>
          </a:p>
          <a:p>
            <a:r>
              <a:rPr lang="en-US" dirty="0">
                <a:latin typeface="Trebuchet MS" panose="020B0603020202020204" pitchFamily="34" charset="0"/>
              </a:rPr>
              <a:t>Typically provides better throughput </a:t>
            </a:r>
          </a:p>
          <a:p>
            <a:r>
              <a:rPr lang="en-US" dirty="0">
                <a:latin typeface="Trebuchet MS" panose="020B0603020202020204" pitchFamily="34" charset="0"/>
              </a:rPr>
              <a:t>Absence of abstraction layers – APIs </a:t>
            </a:r>
          </a:p>
          <a:p>
            <a:r>
              <a:rPr lang="en-US" dirty="0">
                <a:latin typeface="Trebuchet MS" panose="020B0603020202020204" pitchFamily="34" charset="0"/>
              </a:rPr>
              <a:t>Useful for projects with very small and easy scope </a:t>
            </a:r>
          </a:p>
          <a:p>
            <a:endParaRPr 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6DEB9A-245D-440D-B7D8-6BFA00ABAD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241" y="4309110"/>
            <a:ext cx="8969517" cy="242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748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10EE8-F3A0-4E08-A77F-A53E9FB0E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725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SOA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CD2A2-C32E-4EDC-AB6D-6D6662688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730"/>
            <a:ext cx="10515600" cy="4908233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latin typeface="Trebuchet MS" panose="020B0603020202020204" pitchFamily="34" charset="0"/>
              </a:rPr>
              <a:t>A service is a reusable component that can be used as a building block to form larger, more complex application functionality</a:t>
            </a:r>
          </a:p>
          <a:p>
            <a:r>
              <a:rPr lang="en-US" altLang="en-US" dirty="0">
                <a:latin typeface="Trebuchet MS" panose="020B0603020202020204" pitchFamily="34" charset="0"/>
              </a:rPr>
              <a:t>In SOA different services communicate with each other to perform activities </a:t>
            </a:r>
          </a:p>
          <a:p>
            <a:r>
              <a:rPr lang="en-US" altLang="en-US" dirty="0">
                <a:latin typeface="Trebuchet MS" panose="020B0603020202020204" pitchFamily="34" charset="0"/>
              </a:rPr>
              <a:t>Service consumer and service provider communicate with pre defined protocols</a:t>
            </a:r>
          </a:p>
          <a:p>
            <a:r>
              <a:rPr lang="en-US" altLang="en-US" dirty="0">
                <a:latin typeface="Trebuchet MS" panose="020B0603020202020204" pitchFamily="34" charset="0"/>
              </a:rPr>
              <a:t>Services can be reused in other applications independent of interaction with other services </a:t>
            </a:r>
          </a:p>
          <a:p>
            <a:r>
              <a:rPr lang="en-US" dirty="0">
                <a:latin typeface="Trebuchet MS" panose="020B0603020202020204" pitchFamily="34" charset="0"/>
              </a:rPr>
              <a:t>Facilitates the development of a complex product by integrating different products from different vendors independent of the platform and technology</a:t>
            </a:r>
            <a:endParaRPr lang="en-US" alt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940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4A57-B65B-4484-ABA9-FFBED4DAF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3615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Problems with Monolith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8D008-5463-449B-BD87-F5E87F6BB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910"/>
            <a:ext cx="7482840" cy="4611053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Trebuchet MS" panose="020B0603020202020204" pitchFamily="34" charset="0"/>
              </a:rPr>
              <a:t>Difficult to scale </a:t>
            </a:r>
          </a:p>
          <a:p>
            <a:r>
              <a:rPr lang="en-US" dirty="0">
                <a:latin typeface="Trebuchet MS" panose="020B0603020202020204" pitchFamily="34" charset="0"/>
              </a:rPr>
              <a:t>Difficult to maintain in large applications </a:t>
            </a:r>
          </a:p>
          <a:p>
            <a:r>
              <a:rPr lang="en-US" dirty="0">
                <a:latin typeface="Trebuchet MS" panose="020B0603020202020204" pitchFamily="34" charset="0"/>
              </a:rPr>
              <a:t>Must redeploy the entire application upon each update </a:t>
            </a:r>
          </a:p>
          <a:p>
            <a:r>
              <a:rPr lang="en-US" dirty="0">
                <a:latin typeface="Trebuchet MS" panose="020B0603020202020204" pitchFamily="34" charset="0"/>
              </a:rPr>
              <a:t>Lesser reliability </a:t>
            </a:r>
          </a:p>
          <a:p>
            <a:r>
              <a:rPr lang="en-US" dirty="0">
                <a:latin typeface="Trebuchet MS" panose="020B0603020202020204" pitchFamily="34" charset="0"/>
              </a:rPr>
              <a:t>Expensive in time and cost to adopt new technologies / platforms </a:t>
            </a:r>
          </a:p>
          <a:p>
            <a:r>
              <a:rPr lang="en-US" dirty="0">
                <a:latin typeface="Trebuchet MS" panose="020B0603020202020204" pitchFamily="34" charset="0"/>
              </a:rPr>
              <a:t>Large size of application leads to more start up time </a:t>
            </a:r>
          </a:p>
          <a:p>
            <a:r>
              <a:rPr lang="en-US" dirty="0">
                <a:latin typeface="Trebuchet MS" panose="020B0603020202020204" pitchFamily="34" charset="0"/>
              </a:rPr>
              <a:t>Monolithic applications can evolve into a situation where no single developer understands the entirety of the application. </a:t>
            </a:r>
          </a:p>
          <a:p>
            <a:endParaRPr lang="en-US" dirty="0">
              <a:latin typeface="Trebuchet MS" panose="020B0603020202020204" pitchFamily="34" charset="0"/>
            </a:endParaRPr>
          </a:p>
        </p:txBody>
      </p:sp>
      <p:pic>
        <p:nvPicPr>
          <p:cNvPr id="2050" name="Picture 2" descr="https://www.brandingstrategyinsider.com/images/2014/07/Brand-Strategy-Problems.jpg">
            <a:extLst>
              <a:ext uri="{FF2B5EF4-FFF2-40B4-BE49-F238E27FC236}">
                <a16:creationId xmlns:a16="http://schemas.microsoft.com/office/drawing/2014/main" id="{B5030B9A-66EB-443F-B5A7-5421CE78B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1040" y="1485899"/>
            <a:ext cx="3489960" cy="4691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222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A958B-E062-43E8-926E-1529772F8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7865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The solution ......Microservices </a:t>
            </a:r>
          </a:p>
        </p:txBody>
      </p:sp>
      <p:pic>
        <p:nvPicPr>
          <p:cNvPr id="1026" name="Picture 2" descr="https://cdn-1.wp.nginx.com/wp-content/uploads/2015/11/Microservices-Cubes-300x300-PMS355.png">
            <a:extLst>
              <a:ext uri="{FF2B5EF4-FFF2-40B4-BE49-F238E27FC236}">
                <a16:creationId xmlns:a16="http://schemas.microsoft.com/office/drawing/2014/main" id="{3D47DA6E-F4FE-4884-9658-131F7449F8E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71600"/>
            <a:ext cx="4636770" cy="434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3102D2-9412-4678-9B82-D49E92530B92}"/>
              </a:ext>
            </a:extLst>
          </p:cNvPr>
          <p:cNvSpPr txBox="1"/>
          <p:nvPr/>
        </p:nvSpPr>
        <p:spPr>
          <a:xfrm>
            <a:off x="5474970" y="1371600"/>
            <a:ext cx="61950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/>
                </a:solidFill>
                <a:latin typeface="Trebuchet MS" panose="020B0603020202020204" pitchFamily="34" charset="0"/>
              </a:rPr>
              <a:t>Service Oriented </a:t>
            </a:r>
            <a:r>
              <a:rPr lang="en-US" sz="3200" dirty="0">
                <a:latin typeface="Trebuchet MS" panose="020B0603020202020204" pitchFamily="34" charset="0"/>
              </a:rPr>
              <a:t>architecture composed of </a:t>
            </a:r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Trebuchet MS" panose="020B0603020202020204" pitchFamily="34" charset="0"/>
              </a:rPr>
              <a:t>loosely coupled </a:t>
            </a:r>
            <a:r>
              <a:rPr lang="en-US" sz="3200" dirty="0">
                <a:latin typeface="Trebuchet MS" panose="020B0603020202020204" pitchFamily="34" charset="0"/>
              </a:rPr>
              <a:t>elements that have </a:t>
            </a:r>
            <a:r>
              <a:rPr lang="en-US" sz="3200" dirty="0">
                <a:solidFill>
                  <a:schemeClr val="accent6"/>
                </a:solidFill>
                <a:latin typeface="Trebuchet MS" panose="020B0603020202020204" pitchFamily="34" charset="0"/>
              </a:rPr>
              <a:t>bounded contexts</a:t>
            </a:r>
          </a:p>
          <a:p>
            <a:r>
              <a:rPr lang="en-US" sz="3200" dirty="0">
                <a:latin typeface="Trebuchet MS" panose="020B0603020202020204" pitchFamily="34" charset="0"/>
              </a:rPr>
              <a:t>			-Adrian Cockcroft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3F7E629-7263-4D1A-8B8A-559D71D3FFF8}"/>
              </a:ext>
            </a:extLst>
          </p:cNvPr>
          <p:cNvSpPr/>
          <p:nvPr/>
        </p:nvSpPr>
        <p:spPr>
          <a:xfrm>
            <a:off x="2160270" y="1200150"/>
            <a:ext cx="3028950" cy="925830"/>
          </a:xfrm>
          <a:prstGeom prst="wedgeRoundRectCallout">
            <a:avLst>
              <a:gd name="adj1" fmla="val 76148"/>
              <a:gd name="adj2" fmla="val 8927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603020202020204" pitchFamily="34" charset="0"/>
              </a:rPr>
              <a:t>Services communicate with each other over the network 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9FA77E87-17B0-4985-A3E5-C377437E449A}"/>
              </a:ext>
            </a:extLst>
          </p:cNvPr>
          <p:cNvSpPr/>
          <p:nvPr/>
        </p:nvSpPr>
        <p:spPr>
          <a:xfrm>
            <a:off x="1920240" y="2434590"/>
            <a:ext cx="3268980" cy="1165860"/>
          </a:xfrm>
          <a:prstGeom prst="wedgeRoundRectCallout">
            <a:avLst>
              <a:gd name="adj1" fmla="val 146650"/>
              <a:gd name="adj2" fmla="val -61030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603020202020204" pitchFamily="34" charset="0"/>
              </a:rPr>
              <a:t>Updating one service does not require updating other services 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E3859B26-AB95-4B99-A19D-EAB16EA21C47}"/>
              </a:ext>
            </a:extLst>
          </p:cNvPr>
          <p:cNvSpPr/>
          <p:nvPr/>
        </p:nvSpPr>
        <p:spPr>
          <a:xfrm>
            <a:off x="5943600" y="4309110"/>
            <a:ext cx="4411980" cy="1409616"/>
          </a:xfrm>
          <a:prstGeom prst="wedgeRoundRectCallout">
            <a:avLst>
              <a:gd name="adj1" fmla="val 50669"/>
              <a:gd name="adj2" fmla="val -149135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rebuchet MS" panose="020B0603020202020204" pitchFamily="34" charset="0"/>
              </a:rPr>
              <a:t>Self contained- update the code without knowing the internals of microservices </a:t>
            </a:r>
          </a:p>
        </p:txBody>
      </p:sp>
    </p:spTree>
    <p:extLst>
      <p:ext uri="{BB962C8B-B14F-4D97-AF65-F5344CB8AC3E}">
        <p14:creationId xmlns:p14="http://schemas.microsoft.com/office/powerpoint/2010/main" val="828994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AB025-A3C3-40DD-9069-295A00FB7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975"/>
            <a:ext cx="10515600" cy="1143635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43204-3326-44AB-A2DE-F483C5844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6088380" cy="4805363"/>
          </a:xfrm>
        </p:spPr>
        <p:txBody>
          <a:bodyPr>
            <a:normAutofit fontScale="92500"/>
          </a:bodyPr>
          <a:lstStyle/>
          <a:p>
            <a:r>
              <a:rPr lang="en-US" dirty="0"/>
              <a:t>Easy to enhance – less dependency and easy to change and test</a:t>
            </a:r>
          </a:p>
          <a:p>
            <a:r>
              <a:rPr lang="en-US" dirty="0"/>
              <a:t>Easy to understand since they represent the small piece of functionality</a:t>
            </a:r>
          </a:p>
          <a:p>
            <a:r>
              <a:rPr lang="en-US" dirty="0"/>
              <a:t>Freedom to choose technology – allows you to choose technology that is best suited for a particular functionality</a:t>
            </a:r>
          </a:p>
          <a:p>
            <a:r>
              <a:rPr lang="en-US" dirty="0"/>
              <a:t>Resilient/Flexible – failure in one service does not impact other services.</a:t>
            </a:r>
          </a:p>
          <a:p>
            <a:r>
              <a:rPr lang="en-US" dirty="0"/>
              <a:t>Follow the Single Responsibility Principle</a:t>
            </a:r>
          </a:p>
          <a:p>
            <a:endParaRPr lang="en-US" dirty="0"/>
          </a:p>
        </p:txBody>
      </p:sp>
      <p:pic>
        <p:nvPicPr>
          <p:cNvPr id="3074" name="Picture 2" descr="Image result for microservices">
            <a:extLst>
              <a:ext uri="{FF2B5EF4-FFF2-40B4-BE49-F238E27FC236}">
                <a16:creationId xmlns:a16="http://schemas.microsoft.com/office/drawing/2014/main" id="{85E6E9C4-822E-4B61-9662-0E95D73AB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580" y="1201102"/>
            <a:ext cx="5158740" cy="5146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2574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AB60C-6AB5-4A52-9B5F-964EA9FC3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Synchronous mode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1C10F-EC20-4A53-8F80-64EFDB0DD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870" y="1394460"/>
            <a:ext cx="10515600" cy="5102543"/>
          </a:xfrm>
        </p:spPr>
        <p:txBody>
          <a:bodyPr/>
          <a:lstStyle/>
          <a:p>
            <a:r>
              <a:rPr lang="en-US" dirty="0">
                <a:solidFill>
                  <a:srgbClr val="333333"/>
                </a:solidFill>
                <a:latin typeface="Trebuchet MS" panose="020B0603020202020204" pitchFamily="34" charset="0"/>
              </a:rPr>
              <a:t>A user-facing service made up of a series of microservices communicating synchronously</a:t>
            </a:r>
          </a:p>
          <a:p>
            <a:r>
              <a:rPr lang="en-US" dirty="0">
                <a:solidFill>
                  <a:srgbClr val="333333"/>
                </a:solidFill>
                <a:latin typeface="Trebuchet MS" panose="020B0603020202020204" pitchFamily="34" charset="0"/>
              </a:rPr>
              <a:t>One microservice relies on another which in turn may rely on another microservice and so on </a:t>
            </a:r>
          </a:p>
          <a:p>
            <a:r>
              <a:rPr lang="en-US" dirty="0">
                <a:solidFill>
                  <a:srgbClr val="333333"/>
                </a:solidFill>
                <a:latin typeface="Trebuchet MS" panose="020B0603020202020204" pitchFamily="34" charset="0"/>
              </a:rPr>
              <a:t>Problem :  If one service fails, it will set off a chain of failures leading to a denial of service to the end user</a:t>
            </a:r>
          </a:p>
          <a:p>
            <a:r>
              <a:rPr lang="en-US" dirty="0">
                <a:solidFill>
                  <a:srgbClr val="333333"/>
                </a:solidFill>
                <a:latin typeface="Trebuchet MS" panose="020B0603020202020204" pitchFamily="34" charset="0"/>
              </a:rPr>
              <a:t>If one service is slow then response time of the whole application slows down </a:t>
            </a:r>
          </a:p>
          <a:p>
            <a:endParaRPr lang="en-US" dirty="0">
              <a:solidFill>
                <a:srgbClr val="333333"/>
              </a:solidFill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710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4581C-AE8B-4C68-B60C-80A0CAFC5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6042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Asynchronous mode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2950B-FAB3-4A51-A239-BBC3FB2BC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4410"/>
            <a:ext cx="10515600" cy="5182553"/>
          </a:xfrm>
        </p:spPr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 The calling service does not wait for a response from the called service</a:t>
            </a:r>
          </a:p>
          <a:p>
            <a:r>
              <a:rPr lang="en-US" dirty="0">
                <a:latin typeface="Trebuchet MS" panose="020B0603020202020204" pitchFamily="34" charset="0"/>
              </a:rPr>
              <a:t>The calling service is not dependent on the called service </a:t>
            </a:r>
          </a:p>
          <a:p>
            <a:r>
              <a:rPr lang="en-US" dirty="0">
                <a:latin typeface="Trebuchet MS" panose="020B0603020202020204" pitchFamily="34" charset="0"/>
              </a:rPr>
              <a:t>If they fail, the calling service will continue to operate </a:t>
            </a:r>
          </a:p>
          <a:p>
            <a:r>
              <a:rPr lang="en-US" dirty="0">
                <a:latin typeface="Trebuchet MS" panose="020B0603020202020204" pitchFamily="34" charset="0"/>
              </a:rPr>
              <a:t>Threads of the calling services aren’t blocked anymore by waiting for a response</a:t>
            </a:r>
          </a:p>
          <a:p>
            <a:endParaRPr 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  <a:p>
            <a:endParaRPr lang="en-US" dirty="0">
              <a:latin typeface="Trebuchet MS" panose="020B06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5C7464-33FF-4C04-A871-1A19E88B75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200" y="4114720"/>
            <a:ext cx="7772680" cy="185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114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panose="020B0603020202020204" pitchFamily="34" charset="0"/>
              </a:rPr>
              <a:t>Communication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latin typeface="Trebuchet MS" panose="020B0603020202020204" pitchFamily="34" charset="0"/>
              </a:rPr>
              <a:t>Synchronous protocol vs. Asynchronous protocol</a:t>
            </a:r>
          </a:p>
          <a:p>
            <a:r>
              <a:rPr lang="en-US" sz="3000" dirty="0">
                <a:latin typeface="Trebuchet MS" panose="020B0603020202020204" pitchFamily="34" charset="0"/>
              </a:rPr>
              <a:t>Single receiver vs. Multiple receivers</a:t>
            </a:r>
          </a:p>
        </p:txBody>
      </p:sp>
    </p:spTree>
    <p:extLst>
      <p:ext uri="{BB962C8B-B14F-4D97-AF65-F5344CB8AC3E}">
        <p14:creationId xmlns:p14="http://schemas.microsoft.com/office/powerpoint/2010/main" val="1000876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883</TotalTime>
  <Words>1112</Words>
  <Application>Microsoft Office PowerPoint</Application>
  <PresentationFormat>Widescreen</PresentationFormat>
  <Paragraphs>135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Trebuchet MS</vt:lpstr>
      <vt:lpstr>Office Theme</vt:lpstr>
      <vt:lpstr>MICROSERVICES </vt:lpstr>
      <vt:lpstr>Monolith Architecture </vt:lpstr>
      <vt:lpstr>SOA Architecture </vt:lpstr>
      <vt:lpstr>Problems with Monolith </vt:lpstr>
      <vt:lpstr>The solution ......Microservices </vt:lpstr>
      <vt:lpstr>Advantages</vt:lpstr>
      <vt:lpstr>Synchronous mode </vt:lpstr>
      <vt:lpstr>Asynchronous mode </vt:lpstr>
      <vt:lpstr>Communication types</vt:lpstr>
      <vt:lpstr>Request/response communication with HTTP and REST</vt:lpstr>
      <vt:lpstr>Push and real-time communication based on HTTP</vt:lpstr>
      <vt:lpstr>Single receiver message-based communication</vt:lpstr>
      <vt:lpstr>Multiple receivers message-based communication</vt:lpstr>
      <vt:lpstr>Asynchronous event-driven communication</vt:lpstr>
      <vt:lpstr>Scaling techniques for microservices</vt:lpstr>
      <vt:lpstr>Vertical scaling</vt:lpstr>
      <vt:lpstr>Horizontal scaling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microseervices</dc:title>
  <dc:creator>Vishrut</dc:creator>
  <cp:lastModifiedBy>Vishrut</cp:lastModifiedBy>
  <cp:revision>43</cp:revision>
  <dcterms:created xsi:type="dcterms:W3CDTF">2017-11-05T05:17:47Z</dcterms:created>
  <dcterms:modified xsi:type="dcterms:W3CDTF">2017-11-06T06:17:18Z</dcterms:modified>
</cp:coreProperties>
</file>

<file path=docProps/thumbnail.jpeg>
</file>